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33"/>
  </p:notesMasterIdLst>
  <p:sldIdLst>
    <p:sldId id="256" r:id="rId3"/>
    <p:sldId id="258" r:id="rId4"/>
    <p:sldId id="259" r:id="rId5"/>
    <p:sldId id="281" r:id="rId6"/>
    <p:sldId id="263" r:id="rId7"/>
    <p:sldId id="273" r:id="rId8"/>
    <p:sldId id="271" r:id="rId9"/>
    <p:sldId id="277" r:id="rId10"/>
    <p:sldId id="278" r:id="rId11"/>
    <p:sldId id="272" r:id="rId12"/>
    <p:sldId id="270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67" r:id="rId21"/>
    <p:sldId id="279" r:id="rId22"/>
    <p:sldId id="266" r:id="rId23"/>
    <p:sldId id="282" r:id="rId24"/>
    <p:sldId id="280" r:id="rId25"/>
    <p:sldId id="275" r:id="rId26"/>
    <p:sldId id="276" r:id="rId27"/>
    <p:sldId id="265" r:id="rId28"/>
    <p:sldId id="264" r:id="rId29"/>
    <p:sldId id="262" r:id="rId30"/>
    <p:sldId id="261" r:id="rId31"/>
    <p:sldId id="27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86405" autoAdjust="0"/>
  </p:normalViewPr>
  <p:slideViewPr>
    <p:cSldViewPr snapToGrid="0">
      <p:cViewPr varScale="1">
        <p:scale>
          <a:sx n="70" d="100"/>
          <a:sy n="70" d="100"/>
        </p:scale>
        <p:origin x="516" y="7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Income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Operating costs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/>
                  <a:t>Costs in Euro</a:t>
                </a:r>
              </a:p>
            </c:rich>
          </c:tx>
          <c:overlay val="0"/>
        </c:title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Debt service installment loan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Taxes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50514.4700025161</c:v>
                </c:pt>
                <c:pt idx="16">
                  <c:v>264109.82337649626</c:v>
                </c:pt>
                <c:pt idx="17">
                  <c:v>271614.08956265333</c:v>
                </c:pt>
                <c:pt idx="18">
                  <c:v>278920.97340788261</c:v>
                </c:pt>
                <c:pt idx="19">
                  <c:v>286020.28800956887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6-46DD-8013-C2DFBDFFB3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Taxes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08-01-2025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08-01-2025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08-01-2025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08-01-2025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08-01-2025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08-01-2025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45807" y="1199301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002274" y="3872915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 err="1"/>
              <a:t>Dr.</a:t>
            </a:r>
            <a:r>
              <a:rPr lang="en-GB" dirty="0"/>
              <a:t>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8126513" y="4644396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5. Grid Infrastructure and Cable Routing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1" y="1297908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233265" y="1231641"/>
            <a:ext cx="3153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wind farm area to the pooling substation is 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20 km</a:t>
            </a:r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657960" y="1430976"/>
            <a:ext cx="5846880" cy="465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840" y="1717032"/>
            <a:ext cx="5098518" cy="33435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F79AB-EE82-BE11-421D-230AA134F70E}"/>
              </a:ext>
            </a:extLst>
          </p:cNvPr>
          <p:cNvSpPr txBox="1"/>
          <p:nvPr/>
        </p:nvSpPr>
        <p:spPr>
          <a:xfrm>
            <a:off x="6703231" y="5110477"/>
            <a:ext cx="470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31th July 2012, 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 [</a:t>
            </a:r>
            <a:r>
              <a:rPr lang="en-US" sz="14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4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7. Strategies of Community Engagement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638801" y="1790752"/>
            <a:ext cx="4581143" cy="414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600456" y="1237183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838200" y="1866676"/>
            <a:ext cx="4611624" cy="3651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529590" y="1221359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856488" y="1866676"/>
            <a:ext cx="6348984" cy="45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673608" y="1516506"/>
            <a:ext cx="6103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Application and Approval Process:</a:t>
            </a:r>
          </a:p>
          <a:p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673608" y="1996720"/>
            <a:ext cx="5718048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8. Land Leasing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681990" y="1240579"/>
            <a:ext cx="6103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Responsibilities &amp; Compliance:</a:t>
            </a:r>
          </a:p>
          <a:p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838200" y="1958649"/>
            <a:ext cx="579120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₹15,000/ha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673608" y="1308460"/>
            <a:ext cx="7153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Environmental Conflicts in Wind Energy Projects</a:t>
            </a:r>
          </a:p>
          <a:p>
            <a:endParaRPr lang="en-US" sz="2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Socio-Economic and Governance Conflicts:</a:t>
            </a:r>
          </a:p>
          <a:p>
            <a:endParaRPr lang="en-US" sz="2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9. Addressing Conflicting Interests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2546"/>
              </p:ext>
            </p:extLst>
          </p:nvPr>
        </p:nvGraphicFramePr>
        <p:xfrm>
          <a:off x="6027576" y="3461657"/>
          <a:ext cx="6056941" cy="257191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68178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2168178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720585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8747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Wind Turbine Manufacturing components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Tower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828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840747" y="1319842"/>
            <a:ext cx="5279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 err="1"/>
              <a:t>Poladia</a:t>
            </a:r>
            <a:r>
              <a:rPr lang="en-IN" dirty="0"/>
              <a:t>, Gujarat, India</a:t>
            </a:r>
          </a:p>
          <a:p>
            <a:endParaRPr lang="en-IN" dirty="0"/>
          </a:p>
          <a:p>
            <a:r>
              <a:rPr lang="en-IN" b="1" dirty="0"/>
              <a:t>Why</a:t>
            </a:r>
            <a:r>
              <a:rPr lang="en-IN" dirty="0"/>
              <a:t> Suzlon company wind turbine?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Manufacturing in Gujarat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Government provides incentives </a:t>
            </a:r>
            <a:r>
              <a:rPr lang="en-IN" b="1" dirty="0"/>
              <a:t>(Made in India)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B4D4-956D-1466-26FD-01487AF6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Overview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E179-BA05-BAAE-FBAA-821FCAD3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07" y="1269737"/>
            <a:ext cx="5449781" cy="468411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Overview of wind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 farm development in Gujarat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Gui</a:t>
            </a: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delines and Regulations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Project development timeline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Wind Area selection</a:t>
            </a:r>
            <a:endParaRPr lang="en-GB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Grid infrastructure and cable routing</a:t>
            </a:r>
            <a:endParaRPr lang="en-GB" sz="2400" b="1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Strategies c</a:t>
            </a: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ommunity engagement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Land Leasing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Addressing conflicting Interests</a:t>
            </a:r>
          </a:p>
          <a:p>
            <a:pPr marL="0" lvl="0" indent="0">
              <a:lnSpc>
                <a:spcPct val="100000"/>
              </a:lnSpc>
              <a:spcAft>
                <a:spcPts val="800"/>
              </a:spcAft>
              <a:buNone/>
            </a:pP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45AAC-765E-18B2-22FF-7A7270DE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D5D4744-3E30-30F5-5AAA-3D2CCDF29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5E455-D545-9408-95EE-6339E7D4E11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1972-A3C9-6302-749B-1625930F1593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80A3791-CA6D-6C49-9727-21EDC4A1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3D84A6-A93C-285F-8C5F-F2326EAF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AF160-9336-083D-048B-8BC6BEAC8A7F}"/>
              </a:ext>
            </a:extLst>
          </p:cNvPr>
          <p:cNvSpPr txBox="1"/>
          <p:nvPr/>
        </p:nvSpPr>
        <p:spPr>
          <a:xfrm>
            <a:off x="6345669" y="1243876"/>
            <a:ext cx="508081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10. Logistics and Transformation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11. Profitability Analysis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12. Results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13. Long Term Strategy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14. Barriers and Obstacles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15. Conclusion</a:t>
            </a:r>
          </a:p>
          <a:p>
            <a:pPr lvl="0">
              <a:lnSpc>
                <a:spcPct val="100000"/>
              </a:lnSpc>
              <a:spcAft>
                <a:spcPts val="800"/>
              </a:spcAf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16. References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5B02EB2-6683-5688-019A-A50FB25F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332654"/>
                  </p:ext>
                </p:extLst>
              </p:nvPr>
            </p:nvGraphicFramePr>
            <p:xfrm>
              <a:off x="9362202" y="1339410"/>
              <a:ext cx="2844713" cy="49258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44713" cy="4925854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ind turbine">
                <a:extLst>
                  <a:ext uri="{FF2B5EF4-FFF2-40B4-BE49-F238E27FC236}">
                    <a16:creationId xmlns:a16="http://schemas.microsoft.com/office/drawing/2014/main" id="{D2C22A4E-6B91-BACD-39C5-654699DAD1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2202" y="1339410"/>
                <a:ext cx="2844713" cy="4925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6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10. Logistics and Transformation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1308287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75861" y="1399592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2351314" y="1183609"/>
            <a:ext cx="794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Input Parameters to calculate Profit analysis calculation:</a:t>
            </a:r>
            <a:endParaRPr lang="LID4096" sz="2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40841"/>
              </p:ext>
            </p:extLst>
          </p:nvPr>
        </p:nvGraphicFramePr>
        <p:xfrm>
          <a:off x="324739" y="1690776"/>
          <a:ext cx="6216020" cy="448275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1541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52939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Parameter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Installation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Gross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39026700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3,81,68,113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Investment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4939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413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Inflation rate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7D569B04-F3B4-7A4E-9B0C-F9ED8898081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10972800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894226"/>
              </p:ext>
            </p:extLst>
          </p:nvPr>
        </p:nvGraphicFramePr>
        <p:xfrm>
          <a:off x="910318" y="1145765"/>
          <a:ext cx="10371364" cy="2918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5312315"/>
              </p:ext>
            </p:extLst>
          </p:nvPr>
        </p:nvGraphicFramePr>
        <p:xfrm>
          <a:off x="934812" y="3779847"/>
          <a:ext cx="10418988" cy="266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591273"/>
              </p:ext>
            </p:extLst>
          </p:nvPr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65185"/>
              </p:ext>
            </p:extLst>
          </p:nvPr>
        </p:nvGraphicFramePr>
        <p:xfrm>
          <a:off x="-78448" y="3215730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11. Profitability Analysis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135049"/>
              </p:ext>
            </p:extLst>
          </p:nvPr>
        </p:nvGraphicFramePr>
        <p:xfrm>
          <a:off x="1153713" y="2556093"/>
          <a:ext cx="10089848" cy="3178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12. Results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129780" y="4789639"/>
            <a:ext cx="5123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800"/>
              </a:spcAft>
            </a:pP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lang="en-IN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5553411" y="45084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Positive NPV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Impressive IRR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Project promises cost efficiency and financial stability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Highly 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4652"/>
              </p:ext>
            </p:extLst>
          </p:nvPr>
        </p:nvGraphicFramePr>
        <p:xfrm>
          <a:off x="159327" y="1308459"/>
          <a:ext cx="5093808" cy="3357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559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315210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081039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Value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58,192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costs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25,42,246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593218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NPV kWh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39,56,79,974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151294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IRR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7.557 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%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0.0184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1.08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1970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ADSCR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1.38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BF41E36-F992-3B20-5A64-00D96BA88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87" b="14705"/>
          <a:stretch/>
        </p:blipFill>
        <p:spPr>
          <a:xfrm>
            <a:off x="7655334" y="1259803"/>
            <a:ext cx="4131218" cy="33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13. Long Term Strategy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8" y="1483879"/>
            <a:ext cx="6495473" cy="4325793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9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and Goals:</a:t>
            </a: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2030: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an installed wind energy capacity of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15 GW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sz="23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20%</a:t>
            </a: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of the state's total energy mix.</a:t>
            </a:r>
          </a:p>
          <a:p>
            <a:pPr lvl="0" algn="just">
              <a:lnSpc>
                <a:spcPct val="107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23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By 2050:</a:t>
            </a:r>
            <a:endParaRPr lang="en-IN" sz="23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2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23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23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23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E8649-B287-4CE2-DD97-1CD1C33ACC2B}"/>
              </a:ext>
            </a:extLst>
          </p:cNvPr>
          <p:cNvSpPr txBox="1"/>
          <p:nvPr/>
        </p:nvSpPr>
        <p:spPr>
          <a:xfrm>
            <a:off x="6899564" y="1431636"/>
            <a:ext cx="5089236" cy="395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Strategy to achieve goal:</a:t>
            </a:r>
          </a:p>
          <a:p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Improve Policy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Advanced turbine technologies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Upgrade 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Integrating smart grid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Encouraging community engagement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Spend more money in research and development of wind turbine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Energy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14. Barriers and Obstacles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9E027C-ADF7-4439-7974-A473E381B861}"/>
              </a:ext>
            </a:extLst>
          </p:cNvPr>
          <p:cNvSpPr/>
          <p:nvPr/>
        </p:nvSpPr>
        <p:spPr>
          <a:xfrm>
            <a:off x="248336" y="13717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High Initial Costs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17AE1-B4FB-5B06-068D-166104122307}"/>
              </a:ext>
            </a:extLst>
          </p:cNvPr>
          <p:cNvSpPr/>
          <p:nvPr/>
        </p:nvSpPr>
        <p:spPr>
          <a:xfrm>
            <a:off x="248336" y="325599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Land Use Conflicts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8EB1-D2BA-268C-D5F1-A9D53FAE3E67}"/>
              </a:ext>
            </a:extLst>
          </p:cNvPr>
          <p:cNvSpPr/>
          <p:nvPr/>
        </p:nvSpPr>
        <p:spPr>
          <a:xfrm>
            <a:off x="229863" y="52602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Environmental Concerns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AC0EBA-FE06-5B1B-AF40-B25DAD5163A9}"/>
              </a:ext>
            </a:extLst>
          </p:cNvPr>
          <p:cNvSpPr/>
          <p:nvPr/>
        </p:nvSpPr>
        <p:spPr>
          <a:xfrm>
            <a:off x="4848045" y="2286174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Maintenance Issues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806F68-B202-1C3C-F8BA-5D9D99B16F1E}"/>
              </a:ext>
            </a:extLst>
          </p:cNvPr>
          <p:cNvSpPr/>
          <p:nvPr/>
        </p:nvSpPr>
        <p:spPr>
          <a:xfrm>
            <a:off x="4801863" y="43458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Grid Integration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2E94C0-14B5-4607-EA5C-D8E53E4CE455}"/>
              </a:ext>
            </a:extLst>
          </p:cNvPr>
          <p:cNvSpPr/>
          <p:nvPr/>
        </p:nvSpPr>
        <p:spPr>
          <a:xfrm>
            <a:off x="8865863" y="14179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Standardization and Quality Control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B92C4B-67E8-7E38-5CD2-087D1D880416}"/>
              </a:ext>
            </a:extLst>
          </p:cNvPr>
          <p:cNvSpPr/>
          <p:nvPr/>
        </p:nvSpPr>
        <p:spPr>
          <a:xfrm>
            <a:off x="8967464" y="32929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Limited Awareness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37D90C-B20E-F187-0256-C4EFBDD73D5A}"/>
              </a:ext>
            </a:extLst>
          </p:cNvPr>
          <p:cNvSpPr/>
          <p:nvPr/>
        </p:nvSpPr>
        <p:spPr>
          <a:xfrm>
            <a:off x="8967463" y="52787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Preference for Solar Energy</a:t>
            </a:r>
          </a:p>
        </p:txBody>
      </p:sp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9A98-6D8C-735B-F0A8-702E4BCA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3F3D-02AF-D758-452F-686C4B1F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15. Conclusion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9A9C4-DF1D-2989-5BEF-7E4C9E13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DABA072-55E9-8464-723A-7427C71E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8E939-C1AB-DBBE-0A15-711D18B0D05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F3E8B-D91A-A03A-8EBB-2C04B8A8877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23E0FD1-FDAD-4C03-D9F9-AC39194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C607CBB-F9F7-E8A2-C358-636AB716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22B081-445C-CAF2-AF75-DB26517F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9B5C85-71B0-3B9E-6C9A-8D29A42C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98" y="1330309"/>
            <a:ext cx="3486041" cy="2934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Location of Wind farm Perspective:</a:t>
            </a:r>
          </a:p>
          <a:p>
            <a:pPr marL="0" indent="0">
              <a:buNone/>
            </a:pPr>
            <a:endParaRPr lang="en-IN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Taking advantage of Gujarat favourable policy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Manufacturing location of Suzlon company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53FB9-418F-581A-797B-801A6CDBA4D0}"/>
              </a:ext>
            </a:extLst>
          </p:cNvPr>
          <p:cNvSpPr txBox="1"/>
          <p:nvPr/>
        </p:nvSpPr>
        <p:spPr>
          <a:xfrm>
            <a:off x="8476863" y="1289108"/>
            <a:ext cx="33792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Economic Perspective: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Reducing carbon emissions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Job creation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Local manufacturing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AA11A-522B-B11F-7093-47ABA6C65DA7}"/>
              </a:ext>
            </a:extLst>
          </p:cNvPr>
          <p:cNvSpPr txBox="1"/>
          <p:nvPr/>
        </p:nvSpPr>
        <p:spPr>
          <a:xfrm>
            <a:off x="8052320" y="4551142"/>
            <a:ext cx="422832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roject faces significant challenges:</a:t>
            </a:r>
          </a:p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high bank tax rates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low energy prices</a:t>
            </a:r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which reduce its overall profitability. 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AC606-C68E-D971-B13D-C54B8E170320}"/>
              </a:ext>
            </a:extLst>
          </p:cNvPr>
          <p:cNvSpPr txBox="1"/>
          <p:nvPr/>
        </p:nvSpPr>
        <p:spPr>
          <a:xfrm>
            <a:off x="4100804" y="2570427"/>
            <a:ext cx="412724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Suggestions:</a:t>
            </a:r>
          </a:p>
          <a:p>
            <a:endParaRPr lang="en-IN" sz="20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Increasing capital investment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aising energy prices or seeking government support for loans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DB37E-2546-2761-0B05-47DA1B308F3F}"/>
              </a:ext>
            </a:extLst>
          </p:cNvPr>
          <p:cNvSpPr txBox="1"/>
          <p:nvPr/>
        </p:nvSpPr>
        <p:spPr>
          <a:xfrm>
            <a:off x="199551" y="4808401"/>
            <a:ext cx="33792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b="1" dirty="0"/>
              <a:t>Profit Perspective: </a:t>
            </a:r>
            <a:endParaRPr lang="en-IN" sz="2000" dirty="0"/>
          </a:p>
          <a:p>
            <a:pPr marL="0" indent="0">
              <a:buNone/>
            </a:pPr>
            <a:endParaRPr lang="en-IN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Project Achieves a positive NPV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dirty="0"/>
              <a:t>Impressive IRR</a:t>
            </a:r>
          </a:p>
        </p:txBody>
      </p:sp>
    </p:spTree>
    <p:extLst>
      <p:ext uri="{BB962C8B-B14F-4D97-AF65-F5344CB8AC3E}">
        <p14:creationId xmlns:p14="http://schemas.microsoft.com/office/powerpoint/2010/main" val="183901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F0FB-B26D-25AA-69E3-4FAE7D9F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F27B-CC00-67C8-B481-B9B32E05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1. Overview of Wind Farm Development in Gujarat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98985-C4CC-F076-C668-9133B53B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C2AB89E-1D23-D50E-584F-D44680A0D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7C4691-5640-3312-1E10-F21833AA69B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A1384E-32AB-6AAD-804F-E5D0BE534F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BDD91FF-2718-3F89-8B62-0532D96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5E46F0-61C4-8A27-3553-3964DFCA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74A4037-3444-5228-9D6E-37B80D4F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9" name="Content Placeholder 18" descr="A map of india with red text&#10;&#10;Description automatically generated">
            <a:extLst>
              <a:ext uri="{FF2B5EF4-FFF2-40B4-BE49-F238E27FC236}">
                <a16:creationId xmlns:a16="http://schemas.microsoft.com/office/drawing/2014/main" id="{1E409558-0529-C325-45DD-AFE8552B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192505"/>
            <a:ext cx="4850318" cy="469013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89F02-2DED-42CB-1330-78A98F541C44}"/>
              </a:ext>
            </a:extLst>
          </p:cNvPr>
          <p:cNvSpPr txBox="1"/>
          <p:nvPr/>
        </p:nvSpPr>
        <p:spPr>
          <a:xfrm>
            <a:off x="5392190" y="1341120"/>
            <a:ext cx="641096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India: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ndia ranks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Several Large Wind Farm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Tamil Nadu, Gujarat, Maharashtra.</a:t>
            </a:r>
          </a:p>
          <a:p>
            <a:endParaRPr lang="en-IN" dirty="0"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makes it the </a:t>
            </a: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11,823 MW </a:t>
            </a: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lang="en-IN" b="1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10,743 MW</a:t>
            </a:r>
            <a:endParaRPr lang="en-IN" sz="1800" b="1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2000" b="1" dirty="0"/>
              <a:t>Why?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Geographic advantages, Government supports, Land policy, Tax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2156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16. References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9B3C5-235C-486C-5515-8A256876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C94-2D3E-C89E-8152-D09A6DC1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116-59F7-79A7-46B8-CCBB1111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Methodology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92E6A-FB7E-8BCC-0D73-E72B6DB9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2090D7-0DD1-7857-5249-DB014109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F1DAA-DDC9-0FCC-7076-3A5E5C1C2E1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9696C-A6BD-7540-CEF1-99F58D78604D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7A237B6-5370-0FDB-C6B0-F03B41B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278DD8-E754-B258-ACF6-FE0036E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5792AF1-662C-E897-A3C7-419C380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4855A-7A2B-BBB5-81CB-88507ACE8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76931" y="1296956"/>
            <a:ext cx="3731142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3. Guidelines and Regulations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400" b="1" dirty="0"/>
                  <a:t>Guidelines for micro siting of wind turbine:</a:t>
                </a:r>
              </a:p>
              <a:p>
                <a:pPr marL="0" indent="0">
                  <a:buNone/>
                </a:pPr>
                <a:endParaRPr lang="en-IN" sz="2400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(D-Rotor Diameter) distance perpendicular to the predominant wind direction and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𝟑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IN" sz="2000" dirty="0">
                    <a:effectLst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distance in the predominant wind direction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a typeface="Aptos" panose="020B00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aintain a distance of </a:t>
                </a:r>
                <a14:m>
                  <m:oMath xmlns:m="http://schemas.openxmlformats.org/officeDocument/2006/math"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𝑯𝑯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∙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𝑹𝑫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𝟓</m:t>
                    </m:r>
                    <m:r>
                      <a:rPr lang="en-IN" sz="2000" b="1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𝒎</m:t>
                    </m:r>
                    <m:r>
                      <a:rPr lang="en-IN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(Hub Height+ Half Rotor Diameter +5 meters) from Public Roads, railway tracks, highways, buildings, public institutions and EHV lines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>
                    <a:effectLst/>
                    <a:ea typeface="Aptos" panose="020B0004020202020204" pitchFamily="34" charset="0"/>
                    <a:cs typeface="Arial" panose="020B0604020202020204" pitchFamily="34" charset="0"/>
                  </a:rPr>
                  <a:t>Application for Hazardous Waste (Grease, Coolant oil and Lubricating oil) Authorisation</a:t>
                </a:r>
                <a:endParaRPr lang="en-IN" sz="2000" dirty="0"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Permission for forest department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Eco-Sensitive zones (wildlife sanctuaries)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NOC from Airport authority of India and Ministry of defence</a:t>
                </a:r>
              </a:p>
              <a:p>
                <a:pPr marL="0" indent="0">
                  <a:buNone/>
                </a:pPr>
                <a:endParaRPr lang="en-IN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F090C11-5AB3-73A0-6AA8-59F1AB8FF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073" y="1424571"/>
                <a:ext cx="10515600" cy="4724301"/>
              </a:xfrm>
              <a:blipFill>
                <a:blip r:embed="rId4"/>
                <a:stretch>
                  <a:fillRect l="-754" t="-2710" r="-9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EC3C4453-8AB4-5087-D948-22094CB9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8" y="1318513"/>
            <a:ext cx="7020801" cy="496151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57AA-801C-4E71-A7BA-F205B7AC0978}"/>
              </a:ext>
            </a:extLst>
          </p:cNvPr>
          <p:cNvSpPr txBox="1"/>
          <p:nvPr/>
        </p:nvSpPr>
        <p:spPr>
          <a:xfrm>
            <a:off x="7010400" y="1440872"/>
            <a:ext cx="50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Analyse Wind Farm: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Wind speed data at </a:t>
            </a:r>
            <a:r>
              <a:rPr lang="en-IN" b="1" dirty="0"/>
              <a:t>100m height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Coordinate Reference System: </a:t>
            </a:r>
            <a:r>
              <a:rPr lang="en-IN" b="1" dirty="0"/>
              <a:t>WGS 84/ UTM zone 43N</a:t>
            </a:r>
            <a:r>
              <a:rPr lang="en-IN" dirty="0"/>
              <a:t>, Authority ID: </a:t>
            </a:r>
            <a:r>
              <a:rPr lang="en-IN" b="1" dirty="0"/>
              <a:t>EPSG:32643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Integrated</a:t>
            </a:r>
            <a:r>
              <a:rPr lang="en-IN" dirty="0"/>
              <a:t> wind speed data onto the white map layer [Use the clip Raster by Mask Layer Tool]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5E50F7D-11A7-8E1E-3506-6AFA71821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80499"/>
              </p:ext>
            </p:extLst>
          </p:nvPr>
        </p:nvGraphicFramePr>
        <p:xfrm>
          <a:off x="6251510" y="3687119"/>
          <a:ext cx="5764999" cy="238711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82020">
                  <a:extLst>
                    <a:ext uri="{9D8B030D-6E8A-4147-A177-3AD203B41FA5}">
                      <a16:colId xmlns:a16="http://schemas.microsoft.com/office/drawing/2014/main" val="1260286497"/>
                    </a:ext>
                  </a:extLst>
                </a:gridCol>
                <a:gridCol w="2882979">
                  <a:extLst>
                    <a:ext uri="{9D8B030D-6E8A-4147-A177-3AD203B41FA5}">
                      <a16:colId xmlns:a16="http://schemas.microsoft.com/office/drawing/2014/main" val="397678053"/>
                    </a:ext>
                  </a:extLst>
                </a:gridCol>
              </a:tblGrid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GIS Layers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Distances [m]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942227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Buildings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29484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Forests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54255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Military Areas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610359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Railways/ Industrial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155590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Roads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250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89246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Airports/ Airfields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20,000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579938"/>
                  </a:ext>
                </a:extLst>
              </a:tr>
              <a:tr h="2983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Rivers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250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06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6. Project Development Timeline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ED3EC-E278-55EC-3CC4-5B88DBEF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7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80" y="1678244"/>
            <a:ext cx="6216718" cy="3108359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26AFD10-23E3-658D-2647-C3ABDFFA7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" y="2422728"/>
            <a:ext cx="5553226" cy="308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233265" y="1390261"/>
            <a:ext cx="531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</a:t>
            </a:r>
            <a:r>
              <a:rPr lang="en-IN" sz="24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sed Google Earth Pro for a comprehensive site assessment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4. Wind Area Selection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08-01-2025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341567" y="371358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362270"/>
            <a:ext cx="8141696" cy="4562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8649477" y="1510300"/>
            <a:ext cx="3153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IN" sz="2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ix Suzlon 2.1 MW wind turbines, strategically positioning them to account for wind direction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5422</TotalTime>
  <Words>1933</Words>
  <Application>Microsoft Office PowerPoint</Application>
  <PresentationFormat>Widescreen</PresentationFormat>
  <Paragraphs>461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Cambria Math</vt:lpstr>
      <vt:lpstr>Courier New</vt:lpstr>
      <vt:lpstr>PublicoText</vt:lpstr>
      <vt:lpstr>Symbol</vt:lpstr>
      <vt:lpstr>Times New Roman</vt:lpstr>
      <vt:lpstr>Wingdings</vt:lpstr>
      <vt:lpstr>1_Custom Design</vt:lpstr>
      <vt:lpstr>Custom Design</vt:lpstr>
      <vt:lpstr>PowerPoint Presentation</vt:lpstr>
      <vt:lpstr>Overview</vt:lpstr>
      <vt:lpstr>1. Overview of Wind Farm Development in Gujarat</vt:lpstr>
      <vt:lpstr>2. Methodology</vt:lpstr>
      <vt:lpstr>3. Guidelines and Regulations</vt:lpstr>
      <vt:lpstr>4. Wind Area Selection</vt:lpstr>
      <vt:lpstr>6. Project Development Timeline</vt:lpstr>
      <vt:lpstr>4. Wind Area Selection</vt:lpstr>
      <vt:lpstr>4. Wind Area Selection</vt:lpstr>
      <vt:lpstr>5. Grid Infrastructure and Cable Routing</vt:lpstr>
      <vt:lpstr>7. Strategies of Community Engagement</vt:lpstr>
      <vt:lpstr>7. Strategies of Community Engagement</vt:lpstr>
      <vt:lpstr>8. Land Leasing</vt:lpstr>
      <vt:lpstr>8. Land Leasing</vt:lpstr>
      <vt:lpstr>8. Land Leasing</vt:lpstr>
      <vt:lpstr>8. Land Leasing</vt:lpstr>
      <vt:lpstr>9. Addressing Conflicting Interests</vt:lpstr>
      <vt:lpstr>9. Addressing Conflicting Interests</vt:lpstr>
      <vt:lpstr>10. Logistics and Transformation</vt:lpstr>
      <vt:lpstr>10. Logistics and Transformation</vt:lpstr>
      <vt:lpstr>11. Profitability Analysis</vt:lpstr>
      <vt:lpstr>11. Profitability Analysis</vt:lpstr>
      <vt:lpstr>11. Profitability Analysis</vt:lpstr>
      <vt:lpstr>11. Profitability Analysis</vt:lpstr>
      <vt:lpstr>11. Profitability Analysis</vt:lpstr>
      <vt:lpstr>12. Results</vt:lpstr>
      <vt:lpstr>13. Long Term Strategy</vt:lpstr>
      <vt:lpstr>14. Barriers and Obstacles</vt:lpstr>
      <vt:lpstr>15. Conclusion</vt:lpstr>
      <vt:lpstr>16.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Mostafa Mozafary</cp:lastModifiedBy>
  <cp:revision>324</cp:revision>
  <dcterms:created xsi:type="dcterms:W3CDTF">2023-05-10T09:31:16Z</dcterms:created>
  <dcterms:modified xsi:type="dcterms:W3CDTF">2025-01-08T19:09:46Z</dcterms:modified>
</cp:coreProperties>
</file>